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10"/>
  </p:notesMasterIdLst>
  <p:sldIdLst>
    <p:sldId id="259" r:id="rId2"/>
    <p:sldId id="306" r:id="rId3"/>
    <p:sldId id="342" r:id="rId4"/>
    <p:sldId id="315" r:id="rId5"/>
    <p:sldId id="343" r:id="rId6"/>
    <p:sldId id="334" r:id="rId7"/>
    <p:sldId id="337" r:id="rId8"/>
    <p:sldId id="258" r:id="rId9"/>
  </p:sldIdLst>
  <p:sldSz cx="18003838" cy="13496925"/>
  <p:notesSz cx="6858000" cy="9144000"/>
  <p:defaultText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895" autoAdjust="0"/>
  </p:normalViewPr>
  <p:slideViewPr>
    <p:cSldViewPr snapToGrid="0" snapToObjects="1">
      <p:cViewPr varScale="1">
        <p:scale>
          <a:sx n="43" d="100"/>
          <a:sy n="43" d="100"/>
        </p:scale>
        <p:origin x="-1784" y="-136"/>
      </p:cViewPr>
      <p:guideLst>
        <p:guide orient="horz" pos="4251"/>
        <p:guide pos="567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interSettings" Target="printerSettings/printerSettings1.bin"/><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0E542E-5745-654F-B6EA-88CA35885E8B}" type="datetimeFigureOut">
              <a:rPr lang="en-US" smtClean="0"/>
              <a:t>02-10-14</a:t>
            </a:fld>
            <a:endParaRPr lang="en-US"/>
          </a:p>
        </p:txBody>
      </p:sp>
      <p:sp>
        <p:nvSpPr>
          <p:cNvPr id="4" name="Slide Image Placeholder 3"/>
          <p:cNvSpPr>
            <a:spLocks noGrp="1" noRot="1" noChangeAspect="1"/>
          </p:cNvSpPr>
          <p:nvPr>
            <p:ph type="sldImg" idx="2"/>
          </p:nvPr>
        </p:nvSpPr>
        <p:spPr>
          <a:xfrm>
            <a:off x="1141413" y="685800"/>
            <a:ext cx="457517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13F5B4-1C17-7F49-A8AD-541F23999276}" type="slidenum">
              <a:rPr lang="en-US" smtClean="0"/>
              <a:t>‹Nr.›</a:t>
            </a:fld>
            <a:endParaRPr lang="en-US"/>
          </a:p>
        </p:txBody>
      </p:sp>
    </p:spTree>
    <p:extLst>
      <p:ext uri="{BB962C8B-B14F-4D97-AF65-F5344CB8AC3E}">
        <p14:creationId xmlns:p14="http://schemas.microsoft.com/office/powerpoint/2010/main" val="2858858169"/>
      </p:ext>
    </p:extLst>
  </p:cSld>
  <p:clrMap bg1="lt1" tx1="dk1" bg2="lt2" tx2="dk2" accent1="accent1" accent2="accent2" accent3="accent3" accent4="accent4" accent5="accent5" accent6="accent6" hlink="hlink" folHlink="folHlink"/>
  <p:notesStyle>
    <a:lvl1pPr marL="0" algn="l" defTabSz="457025" rtl="0" eaLnBrk="1" latinLnBrk="0" hangingPunct="1">
      <a:defRPr sz="1200" kern="1200">
        <a:solidFill>
          <a:schemeClr val="tx1"/>
        </a:solidFill>
        <a:latin typeface="+mn-lt"/>
        <a:ea typeface="+mn-ea"/>
        <a:cs typeface="+mn-cs"/>
      </a:defRPr>
    </a:lvl1pPr>
    <a:lvl2pPr marL="457025" algn="l" defTabSz="457025" rtl="0" eaLnBrk="1" latinLnBrk="0" hangingPunct="1">
      <a:defRPr sz="1200" kern="1200">
        <a:solidFill>
          <a:schemeClr val="tx1"/>
        </a:solidFill>
        <a:latin typeface="+mn-lt"/>
        <a:ea typeface="+mn-ea"/>
        <a:cs typeface="+mn-cs"/>
      </a:defRPr>
    </a:lvl2pPr>
    <a:lvl3pPr marL="914049" algn="l" defTabSz="457025" rtl="0" eaLnBrk="1" latinLnBrk="0" hangingPunct="1">
      <a:defRPr sz="1200" kern="1200">
        <a:solidFill>
          <a:schemeClr val="tx1"/>
        </a:solidFill>
        <a:latin typeface="+mn-lt"/>
        <a:ea typeface="+mn-ea"/>
        <a:cs typeface="+mn-cs"/>
      </a:defRPr>
    </a:lvl3pPr>
    <a:lvl4pPr marL="1371074" algn="l" defTabSz="457025" rtl="0" eaLnBrk="1" latinLnBrk="0" hangingPunct="1">
      <a:defRPr sz="1200" kern="1200">
        <a:solidFill>
          <a:schemeClr val="tx1"/>
        </a:solidFill>
        <a:latin typeface="+mn-lt"/>
        <a:ea typeface="+mn-ea"/>
        <a:cs typeface="+mn-cs"/>
      </a:defRPr>
    </a:lvl4pPr>
    <a:lvl5pPr marL="1828099" algn="l" defTabSz="457025" rtl="0" eaLnBrk="1" latinLnBrk="0" hangingPunct="1">
      <a:defRPr sz="1200" kern="1200">
        <a:solidFill>
          <a:schemeClr val="tx1"/>
        </a:solidFill>
        <a:latin typeface="+mn-lt"/>
        <a:ea typeface="+mn-ea"/>
        <a:cs typeface="+mn-cs"/>
      </a:defRPr>
    </a:lvl5pPr>
    <a:lvl6pPr marL="2285125" algn="l" defTabSz="457025" rtl="0" eaLnBrk="1" latinLnBrk="0" hangingPunct="1">
      <a:defRPr sz="1200" kern="1200">
        <a:solidFill>
          <a:schemeClr val="tx1"/>
        </a:solidFill>
        <a:latin typeface="+mn-lt"/>
        <a:ea typeface="+mn-ea"/>
        <a:cs typeface="+mn-cs"/>
      </a:defRPr>
    </a:lvl6pPr>
    <a:lvl7pPr marL="2742150" algn="l" defTabSz="457025" rtl="0" eaLnBrk="1" latinLnBrk="0" hangingPunct="1">
      <a:defRPr sz="1200" kern="1200">
        <a:solidFill>
          <a:schemeClr val="tx1"/>
        </a:solidFill>
        <a:latin typeface="+mn-lt"/>
        <a:ea typeface="+mn-ea"/>
        <a:cs typeface="+mn-cs"/>
      </a:defRPr>
    </a:lvl7pPr>
    <a:lvl8pPr marL="3199175" algn="l" defTabSz="457025" rtl="0" eaLnBrk="1" latinLnBrk="0" hangingPunct="1">
      <a:defRPr sz="1200" kern="1200">
        <a:solidFill>
          <a:schemeClr val="tx1"/>
        </a:solidFill>
        <a:latin typeface="+mn-lt"/>
        <a:ea typeface="+mn-ea"/>
        <a:cs typeface="+mn-cs"/>
      </a:defRPr>
    </a:lvl8pPr>
    <a:lvl9pPr marL="3656199" algn="l" defTabSz="45702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2</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3</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4</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5</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6</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7</a:t>
            </a:fld>
            <a:endParaRPr lang="en-US"/>
          </a:p>
        </p:txBody>
      </p:sp>
    </p:spTree>
    <p:extLst>
      <p:ext uri="{BB962C8B-B14F-4D97-AF65-F5344CB8AC3E}">
        <p14:creationId xmlns:p14="http://schemas.microsoft.com/office/powerpoint/2010/main" val="3699593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0">
                <a:solidFill>
                  <a:srgbClr val="C6D9F1"/>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1">
                <a:solidFill>
                  <a:srgbClr val="FFC538"/>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54" r:id="rId8"/>
    <p:sldLayoutId id="2147483651" r:id="rId9"/>
    <p:sldLayoutId id="2147483652" r:id="rId10"/>
    <p:sldLayoutId id="2147483653" r:id="rId11"/>
    <p:sldLayoutId id="2147483649" r:id="rId12"/>
  </p:sldLayoutIdLst>
  <p:txStyles>
    <p:titleStyle>
      <a:lvl1pPr algn="ctr" defTabSz="2014870" rtl="0" eaLnBrk="1" latinLnBrk="0" hangingPunct="1">
        <a:spcBef>
          <a:spcPct val="0"/>
        </a:spcBef>
        <a:buNone/>
        <a:defRPr sz="9800" kern="1200">
          <a:solidFill>
            <a:schemeClr val="tx1"/>
          </a:solidFill>
          <a:latin typeface="+mj-lt"/>
          <a:ea typeface="+mj-ea"/>
          <a:cs typeface="+mj-cs"/>
        </a:defRPr>
      </a:lvl1pPr>
    </p:titleStyle>
    <p:bodyStyle>
      <a:lvl1pPr marL="755573" indent="-755573" algn="l" defTabSz="2014870" rtl="0" eaLnBrk="1" latinLnBrk="0" hangingPunct="1">
        <a:spcBef>
          <a:spcPct val="20000"/>
        </a:spcBef>
        <a:buFont typeface="Arial" pitchFamily="34" charset="0"/>
        <a:buChar char="•"/>
        <a:defRPr sz="7100" kern="1200">
          <a:solidFill>
            <a:schemeClr val="tx1"/>
          </a:solidFill>
          <a:latin typeface="+mn-lt"/>
          <a:ea typeface="+mn-ea"/>
          <a:cs typeface="+mn-cs"/>
        </a:defRPr>
      </a:lvl1pPr>
      <a:lvl2pPr marL="1637077" indent="-629644" algn="l" defTabSz="2014870" rtl="0" eaLnBrk="1" latinLnBrk="0" hangingPunct="1">
        <a:spcBef>
          <a:spcPct val="20000"/>
        </a:spcBef>
        <a:buFont typeface="Arial" pitchFamily="34" charset="0"/>
        <a:buChar char="–"/>
        <a:defRPr sz="6100" kern="1200">
          <a:solidFill>
            <a:schemeClr val="tx1"/>
          </a:solidFill>
          <a:latin typeface="+mn-lt"/>
          <a:ea typeface="+mn-ea"/>
          <a:cs typeface="+mn-cs"/>
        </a:defRPr>
      </a:lvl2pPr>
      <a:lvl3pPr marL="2518584" indent="-503717" algn="l" defTabSz="2014870" rtl="0" eaLnBrk="1" latinLnBrk="0" hangingPunct="1">
        <a:spcBef>
          <a:spcPct val="20000"/>
        </a:spcBef>
        <a:buFont typeface="Arial" pitchFamily="34" charset="0"/>
        <a:buChar char="•"/>
        <a:defRPr sz="5300" kern="1200">
          <a:solidFill>
            <a:schemeClr val="tx1"/>
          </a:solidFill>
          <a:latin typeface="+mn-lt"/>
          <a:ea typeface="+mn-ea"/>
          <a:cs typeface="+mn-cs"/>
        </a:defRPr>
      </a:lvl3pPr>
      <a:lvl4pPr marL="352602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4pPr>
      <a:lvl5pPr marL="4533456"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5pPr>
      <a:lvl6pPr marL="5540890"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6pPr>
      <a:lvl7pPr marL="6548325"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7pPr>
      <a:lvl8pPr marL="7555759"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8pPr>
      <a:lvl9pPr marL="856319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9pPr>
    </p:bodyStyle>
    <p:other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0" dirty="0" smtClean="0">
                <a:solidFill>
                  <a:srgbClr val="C6D9F1"/>
                </a:solidFill>
              </a:rPr>
              <a:t>ALMA Common Software</a:t>
            </a:r>
            <a:br>
              <a:rPr lang="en-US" b="0" dirty="0" smtClean="0">
                <a:solidFill>
                  <a:srgbClr val="C6D9F1"/>
                </a:solidFill>
              </a:rPr>
            </a:br>
            <a:r>
              <a:rPr lang="en-US" sz="4400" b="0" smtClean="0">
                <a:solidFill>
                  <a:srgbClr val="C6D9F1"/>
                </a:solidFill>
              </a:rPr>
              <a:t>Basic Track</a:t>
            </a:r>
            <a:endParaRPr lang="en-US" sz="4400" b="0" dirty="0">
              <a:solidFill>
                <a:srgbClr val="C6D9F1"/>
              </a:solidFill>
            </a:endParaRPr>
          </a:p>
        </p:txBody>
      </p:sp>
      <p:sp>
        <p:nvSpPr>
          <p:cNvPr id="7" name="Title 1"/>
          <p:cNvSpPr txBox="1">
            <a:spLocks/>
          </p:cNvSpPr>
          <p:nvPr/>
        </p:nvSpPr>
        <p:spPr>
          <a:xfrm>
            <a:off x="1350965" y="6902449"/>
            <a:ext cx="15301912" cy="3299622"/>
          </a:xfrm>
          <a:prstGeom prst="rect">
            <a:avLst/>
          </a:prstGeom>
        </p:spPr>
        <p:txBody>
          <a:bodyPr vert="horz" lIns="91405" tIns="45703" rIns="91405" bIns="45703"/>
          <a:lstStyle>
            <a:lvl1pPr>
              <a:defRPr sz="6000" b="1">
                <a:solidFill>
                  <a:srgbClr val="FFC538"/>
                </a:solidFill>
                <a:latin typeface="Century Gothic"/>
                <a:cs typeface="Century Gothic"/>
              </a:defRPr>
            </a:lvl1pPr>
          </a:lstStyle>
          <a:p>
            <a:pPr algn="ctr">
              <a:spcBef>
                <a:spcPct val="0"/>
              </a:spcBef>
              <a:defRPr/>
            </a:pPr>
            <a:r>
              <a:rPr lang="en-US" sz="4000" b="0" dirty="0" smtClean="0">
                <a:solidFill>
                  <a:schemeClr val="bg1"/>
                </a:solidFill>
                <a:ea typeface="+mj-ea"/>
              </a:rPr>
              <a:t>Configuration Database</a:t>
            </a:r>
            <a:endParaRPr lang="en-US" sz="4000" b="0" dirty="0">
              <a:solidFill>
                <a:schemeClr val="bg1"/>
              </a:solidFill>
              <a:ea typeface="+mj-ea"/>
            </a:endParaRPr>
          </a:p>
        </p:txBody>
      </p:sp>
    </p:spTree>
    <p:extLst>
      <p:ext uri="{BB962C8B-B14F-4D97-AF65-F5344CB8AC3E}">
        <p14:creationId xmlns:p14="http://schemas.microsoft.com/office/powerpoint/2010/main" val="112560475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Purpose</a:t>
            </a:r>
            <a:endParaRPr lang="en-US" dirty="0"/>
          </a:p>
        </p:txBody>
      </p:sp>
      <p:sp>
        <p:nvSpPr>
          <p:cNvPr id="3" name="TextBox 2"/>
          <p:cNvSpPr txBox="1"/>
          <p:nvPr/>
        </p:nvSpPr>
        <p:spPr>
          <a:xfrm>
            <a:off x="705573" y="2845791"/>
            <a:ext cx="16627972" cy="6694105"/>
          </a:xfrm>
          <a:prstGeom prst="rect">
            <a:avLst/>
          </a:prstGeom>
          <a:noFill/>
        </p:spPr>
        <p:txBody>
          <a:bodyPr wrap="square" lIns="91405" tIns="45703" rIns="91405" bIns="45703" rtlCol="0">
            <a:spAutoFit/>
          </a:bodyPr>
          <a:lstStyle/>
          <a:p>
            <a:pPr marL="571282" indent="-571282">
              <a:buFont typeface="Wingdings" charset="2"/>
              <a:buChar char="²"/>
            </a:pPr>
            <a:r>
              <a:rPr lang="en-US" dirty="0">
                <a:solidFill>
                  <a:srgbClr val="FFFFFF"/>
                </a:solidFill>
                <a:latin typeface="Century Gothic"/>
                <a:cs typeface="Century Gothic"/>
              </a:rPr>
              <a:t>The ACS Configuration Database addresses the problems related to defining, accessing and maintaining the configuration of a </a:t>
            </a:r>
            <a:r>
              <a:rPr lang="en-US" dirty="0" smtClean="0">
                <a:solidFill>
                  <a:srgbClr val="FFFFFF"/>
                </a:solidFill>
                <a:latin typeface="Century Gothic"/>
                <a:cs typeface="Century Gothic"/>
              </a:rPr>
              <a:t>system</a:t>
            </a:r>
            <a:endParaRPr lang="en-US" dirty="0">
              <a:solidFill>
                <a:srgbClr val="FFFFFF"/>
              </a:solidFill>
              <a:latin typeface="Century Gothic"/>
              <a:cs typeface="Century Gothic"/>
            </a:endParaRPr>
          </a:p>
          <a:p>
            <a:pPr marL="571282" indent="-571282">
              <a:buFont typeface="Wingdings" charset="2"/>
              <a:buChar char="²"/>
            </a:pPr>
            <a:r>
              <a:rPr lang="en-US" dirty="0">
                <a:solidFill>
                  <a:srgbClr val="FFFFFF"/>
                </a:solidFill>
                <a:latin typeface="Century Gothic"/>
                <a:cs typeface="Century Gothic"/>
              </a:rPr>
              <a:t>For each Component on the system, there might be a set of static (or quasi-static) configuration parameters that have to be configured in a persistent store and read when the Component is started up or re-</a:t>
            </a:r>
            <a:r>
              <a:rPr lang="en-US" dirty="0" smtClean="0">
                <a:solidFill>
                  <a:srgbClr val="FFFFFF"/>
                </a:solidFill>
                <a:latin typeface="Century Gothic"/>
                <a:cs typeface="Century Gothic"/>
              </a:rPr>
              <a:t>initialized</a:t>
            </a:r>
            <a:endParaRPr lang="en-US" dirty="0">
              <a:solidFill>
                <a:srgbClr val="FFFFFF"/>
              </a:solidFill>
              <a:latin typeface="Century Gothic"/>
              <a:cs typeface="Century Gothic"/>
            </a:endParaRPr>
          </a:p>
          <a:p>
            <a:pPr marL="571282" indent="-571282">
              <a:buFont typeface="Wingdings" charset="2"/>
              <a:buChar char="²"/>
            </a:pPr>
            <a:r>
              <a:rPr lang="en-US" dirty="0" smtClean="0">
                <a:solidFill>
                  <a:srgbClr val="FFFFFF"/>
                </a:solidFill>
                <a:latin typeface="Century Gothic"/>
                <a:cs typeface="Century Gothic"/>
              </a:rPr>
              <a:t>Basic components may or may nor have configuration information in the CDB</a:t>
            </a:r>
          </a:p>
          <a:p>
            <a:pPr marL="571282" indent="-571282">
              <a:buFont typeface="Wingdings" charset="2"/>
              <a:buChar char="²"/>
            </a:pPr>
            <a:r>
              <a:rPr lang="en-US" dirty="0" err="1" smtClean="0">
                <a:solidFill>
                  <a:srgbClr val="FFFFFF"/>
                </a:solidFill>
                <a:latin typeface="Century Gothic"/>
                <a:cs typeface="Century Gothic"/>
              </a:rPr>
              <a:t>CharacteristicComponents</a:t>
            </a:r>
            <a:r>
              <a:rPr lang="en-US" dirty="0" smtClean="0">
                <a:solidFill>
                  <a:srgbClr val="FFFFFF"/>
                </a:solidFill>
                <a:latin typeface="Century Gothic"/>
                <a:cs typeface="Century Gothic"/>
              </a:rPr>
              <a:t>, on the other hand, </a:t>
            </a:r>
            <a:r>
              <a:rPr lang="en-US" b="1" dirty="0">
                <a:solidFill>
                  <a:srgbClr val="FFFFFF"/>
                </a:solidFill>
                <a:latin typeface="Century Gothic"/>
                <a:cs typeface="Century Gothic"/>
              </a:rPr>
              <a:t>MUST</a:t>
            </a:r>
            <a:r>
              <a:rPr lang="en-US" dirty="0">
                <a:solidFill>
                  <a:srgbClr val="FFFFFF"/>
                </a:solidFill>
                <a:latin typeface="Century Gothic"/>
                <a:cs typeface="Century Gothic"/>
              </a:rPr>
              <a:t> have configuration information in the CDB</a:t>
            </a:r>
          </a:p>
        </p:txBody>
      </p:sp>
    </p:spTree>
    <p:extLst>
      <p:ext uri="{BB962C8B-B14F-4D97-AF65-F5344CB8AC3E}">
        <p14:creationId xmlns:p14="http://schemas.microsoft.com/office/powerpoint/2010/main" val="176226492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t>Configurable deployment</a:t>
            </a:r>
          </a:p>
        </p:txBody>
      </p:sp>
      <p:sp>
        <p:nvSpPr>
          <p:cNvPr id="3" name="TextBox 2"/>
          <p:cNvSpPr txBox="1"/>
          <p:nvPr/>
        </p:nvSpPr>
        <p:spPr>
          <a:xfrm>
            <a:off x="705573" y="2845791"/>
            <a:ext cx="16627972" cy="7294269"/>
          </a:xfrm>
          <a:prstGeom prst="rect">
            <a:avLst/>
          </a:prstGeom>
          <a:noFill/>
        </p:spPr>
        <p:txBody>
          <a:bodyPr wrap="square" lIns="91405" tIns="45703" rIns="91405" bIns="45703" rtlCol="0">
            <a:spAutoFit/>
          </a:bodyPr>
          <a:lstStyle/>
          <a:p>
            <a:pPr marL="571282" indent="-571282">
              <a:buFont typeface="Wingdings" charset="2"/>
              <a:buChar char="²"/>
            </a:pPr>
            <a:r>
              <a:rPr lang="en-US" dirty="0">
                <a:solidFill>
                  <a:srgbClr val="FFFFFF"/>
                </a:solidFill>
                <a:latin typeface="Century Gothic"/>
                <a:cs typeface="Century Gothic"/>
              </a:rPr>
              <a:t>This includes the “structure” of the system, i.e. which statically deployed </a:t>
            </a:r>
            <a:r>
              <a:rPr lang="en-US" dirty="0" smtClean="0">
                <a:solidFill>
                  <a:srgbClr val="FFFFFF"/>
                </a:solidFill>
                <a:latin typeface="Century Gothic"/>
                <a:cs typeface="Century Gothic"/>
              </a:rPr>
              <a:t>components </a:t>
            </a:r>
            <a:r>
              <a:rPr lang="en-US" dirty="0">
                <a:solidFill>
                  <a:srgbClr val="FFFFFF"/>
                </a:solidFill>
                <a:latin typeface="Century Gothic"/>
                <a:cs typeface="Century Gothic"/>
              </a:rPr>
              <a:t>are part of the system and their inter-relationships.</a:t>
            </a:r>
          </a:p>
          <a:p>
            <a:pPr marL="1578715" lvl="1" indent="-571282">
              <a:buFont typeface="Wingdings" charset="2"/>
              <a:buChar char="²"/>
            </a:pPr>
            <a:r>
              <a:rPr lang="en-US" dirty="0" smtClean="0">
                <a:solidFill>
                  <a:srgbClr val="FFFFFF"/>
                </a:solidFill>
                <a:latin typeface="Century Gothic"/>
                <a:cs typeface="Century Gothic"/>
              </a:rPr>
              <a:t>Just by looking </a:t>
            </a:r>
            <a:r>
              <a:rPr lang="en-US" dirty="0">
                <a:solidFill>
                  <a:srgbClr val="FFFFFF"/>
                </a:solidFill>
                <a:latin typeface="Century Gothic"/>
                <a:cs typeface="Century Gothic"/>
              </a:rPr>
              <a:t>at the </a:t>
            </a:r>
            <a:r>
              <a:rPr lang="en-US" dirty="0" smtClean="0">
                <a:solidFill>
                  <a:srgbClr val="FFFFFF"/>
                </a:solidFill>
                <a:latin typeface="Century Gothic"/>
                <a:cs typeface="Century Gothic"/>
              </a:rPr>
              <a:t>CDB, </a:t>
            </a:r>
            <a:r>
              <a:rPr lang="en-US" dirty="0">
                <a:solidFill>
                  <a:srgbClr val="FFFFFF"/>
                </a:solidFill>
                <a:latin typeface="Century Gothic"/>
                <a:cs typeface="Century Gothic"/>
              </a:rPr>
              <a:t>you should be able to see how the </a:t>
            </a:r>
            <a:r>
              <a:rPr lang="en-US" dirty="0" smtClean="0">
                <a:solidFill>
                  <a:srgbClr val="FFFFFF"/>
                </a:solidFill>
                <a:latin typeface="Century Gothic"/>
                <a:cs typeface="Century Gothic"/>
              </a:rPr>
              <a:t>components </a:t>
            </a:r>
            <a:r>
              <a:rPr lang="en-US" dirty="0">
                <a:solidFill>
                  <a:srgbClr val="FFFFFF"/>
                </a:solidFill>
                <a:latin typeface="Century Gothic"/>
                <a:cs typeface="Century Gothic"/>
              </a:rPr>
              <a:t>are distributed among the </a:t>
            </a:r>
            <a:r>
              <a:rPr lang="en-US" dirty="0" smtClean="0">
                <a:solidFill>
                  <a:srgbClr val="FFFFFF"/>
                </a:solidFill>
                <a:latin typeface="Century Gothic"/>
                <a:cs typeface="Century Gothic"/>
              </a:rPr>
              <a:t>containers </a:t>
            </a:r>
            <a:r>
              <a:rPr lang="en-US" dirty="0">
                <a:solidFill>
                  <a:srgbClr val="FFFFFF"/>
                </a:solidFill>
                <a:latin typeface="Century Gothic"/>
                <a:cs typeface="Century Gothic"/>
              </a:rPr>
              <a:t>and on what hosts the </a:t>
            </a:r>
            <a:r>
              <a:rPr lang="en-US" dirty="0" smtClean="0">
                <a:solidFill>
                  <a:srgbClr val="FFFFFF"/>
                </a:solidFill>
                <a:latin typeface="Century Gothic"/>
                <a:cs typeface="Century Gothic"/>
              </a:rPr>
              <a:t>containers </a:t>
            </a:r>
            <a:r>
              <a:rPr lang="en-US" dirty="0">
                <a:solidFill>
                  <a:srgbClr val="FFFFFF"/>
                </a:solidFill>
                <a:latin typeface="Century Gothic"/>
                <a:cs typeface="Century Gothic"/>
              </a:rPr>
              <a:t>are </a:t>
            </a:r>
            <a:r>
              <a:rPr lang="en-US" dirty="0" smtClean="0">
                <a:solidFill>
                  <a:srgbClr val="FFFFFF"/>
                </a:solidFill>
                <a:latin typeface="Century Gothic"/>
                <a:cs typeface="Century Gothic"/>
              </a:rPr>
              <a:t>running</a:t>
            </a:r>
            <a:endParaRPr lang="en-US" dirty="0">
              <a:solidFill>
                <a:srgbClr val="FFFFFF"/>
              </a:solidFill>
              <a:latin typeface="Century Gothic"/>
              <a:cs typeface="Century Gothic"/>
            </a:endParaRPr>
          </a:p>
          <a:p>
            <a:pPr marL="1578715" lvl="1" indent="-571282">
              <a:buFont typeface="Wingdings" charset="2"/>
              <a:buChar char="²"/>
            </a:pPr>
            <a:r>
              <a:rPr lang="en-US" dirty="0">
                <a:solidFill>
                  <a:srgbClr val="FFFFFF"/>
                </a:solidFill>
                <a:latin typeface="Century Gothic"/>
                <a:cs typeface="Century Gothic"/>
              </a:rPr>
              <a:t>For Components connected to </a:t>
            </a:r>
            <a:r>
              <a:rPr lang="en-US" dirty="0" smtClean="0">
                <a:solidFill>
                  <a:srgbClr val="FFFFFF"/>
                </a:solidFill>
                <a:latin typeface="Century Gothic"/>
                <a:cs typeface="Century Gothic"/>
              </a:rPr>
              <a:t>hardware, </a:t>
            </a:r>
            <a:r>
              <a:rPr lang="en-US" dirty="0">
                <a:solidFill>
                  <a:srgbClr val="FFFFFF"/>
                </a:solidFill>
                <a:latin typeface="Century Gothic"/>
                <a:cs typeface="Century Gothic"/>
              </a:rPr>
              <a:t>this would tell you as well what </a:t>
            </a:r>
            <a:r>
              <a:rPr lang="en-US" dirty="0" smtClean="0">
                <a:solidFill>
                  <a:srgbClr val="FFFFFF"/>
                </a:solidFill>
                <a:latin typeface="Century Gothic"/>
                <a:cs typeface="Century Gothic"/>
              </a:rPr>
              <a:t>hardware you </a:t>
            </a:r>
            <a:r>
              <a:rPr lang="en-US" dirty="0">
                <a:solidFill>
                  <a:srgbClr val="FFFFFF"/>
                </a:solidFill>
                <a:latin typeface="Century Gothic"/>
                <a:cs typeface="Century Gothic"/>
              </a:rPr>
              <a:t>are using and where it is </a:t>
            </a:r>
            <a:r>
              <a:rPr lang="en-US" dirty="0" smtClean="0">
                <a:solidFill>
                  <a:srgbClr val="FFFFFF"/>
                </a:solidFill>
                <a:latin typeface="Century Gothic"/>
                <a:cs typeface="Century Gothic"/>
              </a:rPr>
              <a:t>located</a:t>
            </a:r>
            <a:endParaRPr lang="en-US" dirty="0">
              <a:solidFill>
                <a:srgbClr val="FFFFFF"/>
              </a:solidFill>
              <a:latin typeface="Century Gothic"/>
              <a:cs typeface="Century Gothic"/>
            </a:endParaRPr>
          </a:p>
          <a:p>
            <a:pPr marL="1578715" lvl="1" indent="-571282">
              <a:buFont typeface="Wingdings" charset="2"/>
              <a:buChar char="²"/>
            </a:pPr>
            <a:r>
              <a:rPr lang="en-US" dirty="0" smtClean="0">
                <a:solidFill>
                  <a:srgbClr val="FFFFFF"/>
                </a:solidFill>
                <a:latin typeface="Century Gothic"/>
                <a:cs typeface="Century Gothic"/>
              </a:rPr>
              <a:t>By changing the CDB you can move components around and distribute them in a different way in the system</a:t>
            </a:r>
          </a:p>
          <a:p>
            <a:pPr marL="571282" indent="-571282">
              <a:buFont typeface="Wingdings" charset="2"/>
              <a:buChar char="²"/>
            </a:pPr>
            <a:r>
              <a:rPr lang="en-US" dirty="0" smtClean="0">
                <a:solidFill>
                  <a:srgbClr val="FFFFFF"/>
                </a:solidFill>
                <a:latin typeface="Century Gothic"/>
                <a:cs typeface="Century Gothic"/>
              </a:rPr>
              <a:t>Dynamic </a:t>
            </a:r>
            <a:r>
              <a:rPr lang="en-US" dirty="0">
                <a:solidFill>
                  <a:srgbClr val="FFFFFF"/>
                </a:solidFill>
                <a:latin typeface="Century Gothic"/>
                <a:cs typeface="Century Gothic"/>
              </a:rPr>
              <a:t>components can be partially deployed in the CDB – the missing info gets added at runtime.</a:t>
            </a:r>
          </a:p>
        </p:txBody>
      </p:sp>
    </p:spTree>
    <p:extLst>
      <p:ext uri="{BB962C8B-B14F-4D97-AF65-F5344CB8AC3E}">
        <p14:creationId xmlns:p14="http://schemas.microsoft.com/office/powerpoint/2010/main" val="410149176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Data organization</a:t>
            </a:r>
            <a:endParaRPr lang="en-US" dirty="0"/>
          </a:p>
        </p:txBody>
      </p:sp>
      <p:sp>
        <p:nvSpPr>
          <p:cNvPr id="3" name="TextBox 2"/>
          <p:cNvSpPr txBox="1"/>
          <p:nvPr/>
        </p:nvSpPr>
        <p:spPr>
          <a:xfrm>
            <a:off x="705573" y="2845791"/>
            <a:ext cx="16627972" cy="7294269"/>
          </a:xfrm>
          <a:prstGeom prst="rect">
            <a:avLst/>
          </a:prstGeom>
          <a:noFill/>
        </p:spPr>
        <p:txBody>
          <a:bodyPr wrap="square" lIns="91405" tIns="45703" rIns="91405" bIns="45703" rtlCol="0">
            <a:spAutoFit/>
          </a:bodyPr>
          <a:lstStyle/>
          <a:p>
            <a:r>
              <a:rPr lang="en-US" dirty="0" smtClean="0">
                <a:solidFill>
                  <a:srgbClr val="FFFFFF"/>
                </a:solidFill>
                <a:latin typeface="Century Gothic"/>
                <a:cs typeface="Century Gothic"/>
              </a:rPr>
              <a:t>CDB </a:t>
            </a:r>
            <a:r>
              <a:rPr lang="en-US" dirty="0">
                <a:solidFill>
                  <a:srgbClr val="FFFFFF"/>
                </a:solidFill>
                <a:latin typeface="Century Gothic"/>
                <a:cs typeface="Century Gothic"/>
              </a:rPr>
              <a:t>(root)</a:t>
            </a:r>
          </a:p>
          <a:p>
            <a:pPr marL="571282" indent="-571282">
              <a:buFont typeface="Wingdings" charset="2"/>
              <a:buChar char="²"/>
            </a:pPr>
            <a:r>
              <a:rPr lang="en-US" dirty="0">
                <a:solidFill>
                  <a:srgbClr val="FFFFFF"/>
                </a:solidFill>
                <a:latin typeface="Century Gothic"/>
                <a:cs typeface="Century Gothic"/>
              </a:rPr>
              <a:t>MACI (system deployment data)</a:t>
            </a:r>
          </a:p>
          <a:p>
            <a:pPr marL="1578715" lvl="1" indent="-571282">
              <a:buFont typeface="Wingdings" charset="2"/>
              <a:buChar char="²"/>
            </a:pPr>
            <a:r>
              <a:rPr lang="en-US" dirty="0" smtClean="0">
                <a:solidFill>
                  <a:srgbClr val="FFFFFF"/>
                </a:solidFill>
                <a:latin typeface="Century Gothic"/>
                <a:cs typeface="Century Gothic"/>
              </a:rPr>
              <a:t>Managers</a:t>
            </a:r>
            <a:endParaRPr lang="en-US" dirty="0">
              <a:solidFill>
                <a:srgbClr val="FFFFFF"/>
              </a:solidFill>
              <a:latin typeface="Century Gothic"/>
              <a:cs typeface="Century Gothic"/>
            </a:endParaRPr>
          </a:p>
          <a:p>
            <a:pPr marL="1578715" lvl="1" indent="-571282">
              <a:buFont typeface="Wingdings" charset="2"/>
              <a:buChar char="²"/>
            </a:pPr>
            <a:r>
              <a:rPr lang="en-US" dirty="0">
                <a:solidFill>
                  <a:srgbClr val="FFFFFF"/>
                </a:solidFill>
                <a:latin typeface="Century Gothic"/>
                <a:cs typeface="Century Gothic"/>
              </a:rPr>
              <a:t>Containers</a:t>
            </a:r>
          </a:p>
          <a:p>
            <a:pPr marL="1578715" lvl="1" indent="-571282">
              <a:buFont typeface="Wingdings" charset="2"/>
              <a:buChar char="²"/>
            </a:pPr>
            <a:r>
              <a:rPr lang="en-US" dirty="0">
                <a:solidFill>
                  <a:srgbClr val="FFFFFF"/>
                </a:solidFill>
                <a:latin typeface="Century Gothic"/>
                <a:cs typeface="Century Gothic"/>
              </a:rPr>
              <a:t>Components (just component deployment data)</a:t>
            </a:r>
          </a:p>
          <a:p>
            <a:pPr marL="1578715" lvl="1" indent="-571282">
              <a:buFont typeface="Wingdings" charset="2"/>
              <a:buChar char="²"/>
            </a:pPr>
            <a:r>
              <a:rPr lang="en-US" dirty="0">
                <a:solidFill>
                  <a:srgbClr val="FFFFFF"/>
                </a:solidFill>
                <a:latin typeface="Century Gothic"/>
                <a:cs typeface="Century Gothic"/>
              </a:rPr>
              <a:t>Channels</a:t>
            </a:r>
          </a:p>
          <a:p>
            <a:pPr marL="571282" indent="-571282">
              <a:buFont typeface="Wingdings" charset="2"/>
              <a:buChar char="²"/>
            </a:pPr>
            <a:r>
              <a:rPr lang="en-US" dirty="0" smtClean="0">
                <a:solidFill>
                  <a:srgbClr val="FFFFFF"/>
                </a:solidFill>
                <a:latin typeface="Century Gothic"/>
                <a:cs typeface="Century Gothic"/>
              </a:rPr>
              <a:t>alma (component specific data)</a:t>
            </a:r>
          </a:p>
          <a:p>
            <a:pPr marL="571282" indent="-571282">
              <a:buFont typeface="Wingdings" charset="2"/>
              <a:buChar char="²"/>
            </a:pPr>
            <a:endParaRPr lang="en-US" dirty="0" smtClean="0">
              <a:solidFill>
                <a:srgbClr val="FFFFFF"/>
              </a:solidFill>
              <a:latin typeface="Century Gothic"/>
              <a:cs typeface="Century Gothic"/>
            </a:endParaRPr>
          </a:p>
          <a:p>
            <a:r>
              <a:rPr lang="en-US" dirty="0" smtClean="0">
                <a:solidFill>
                  <a:srgbClr val="FFFFFF"/>
                </a:solidFill>
                <a:latin typeface="Century Gothic"/>
                <a:cs typeface="Century Gothic"/>
              </a:rPr>
              <a:t>Two implementations available:</a:t>
            </a:r>
          </a:p>
          <a:p>
            <a:pPr marL="1578933" lvl="1" indent="-571500">
              <a:buFont typeface="Wingdings" charset="2"/>
              <a:buChar char="²"/>
            </a:pPr>
            <a:r>
              <a:rPr lang="en-US" dirty="0" smtClean="0">
                <a:solidFill>
                  <a:srgbClr val="FFFFFF"/>
                </a:solidFill>
                <a:latin typeface="Century Gothic"/>
                <a:cs typeface="Century Gothic"/>
              </a:rPr>
              <a:t>File-based as a directory structure within the file system (default)</a:t>
            </a:r>
          </a:p>
          <a:p>
            <a:pPr marL="1578933" lvl="1" indent="-571500">
              <a:buFont typeface="Wingdings" charset="2"/>
              <a:buChar char="²"/>
            </a:pPr>
            <a:r>
              <a:rPr lang="en-US" dirty="0" smtClean="0">
                <a:solidFill>
                  <a:srgbClr val="FFFFFF"/>
                </a:solidFill>
                <a:latin typeface="Century Gothic"/>
                <a:cs typeface="Century Gothic"/>
              </a:rPr>
              <a:t>Relational database using Oracle (ALMA specific)</a:t>
            </a:r>
          </a:p>
        </p:txBody>
      </p:sp>
    </p:spTree>
    <p:extLst>
      <p:ext uri="{BB962C8B-B14F-4D97-AF65-F5344CB8AC3E}">
        <p14:creationId xmlns:p14="http://schemas.microsoft.com/office/powerpoint/2010/main" val="412063525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DiagramasPresentacones-Cursos-11.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8003838" cy="13496021"/>
          </a:xfrm>
          <a:prstGeom prst="rect">
            <a:avLst/>
          </a:prstGeom>
        </p:spPr>
      </p:pic>
      <p:sp>
        <p:nvSpPr>
          <p:cNvPr id="5" name="Title 4"/>
          <p:cNvSpPr>
            <a:spLocks noGrp="1"/>
          </p:cNvSpPr>
          <p:nvPr>
            <p:ph type="title"/>
          </p:nvPr>
        </p:nvSpPr>
        <p:spPr/>
        <p:txBody>
          <a:bodyPr/>
          <a:lstStyle/>
          <a:p>
            <a:pPr>
              <a:buNone/>
            </a:pPr>
            <a:r>
              <a:rPr lang="en-US" dirty="0" smtClean="0"/>
              <a:t>CDB/MACI structure</a:t>
            </a:r>
            <a:endParaRPr lang="en-US" dirty="0"/>
          </a:p>
        </p:txBody>
      </p:sp>
    </p:spTree>
    <p:extLst>
      <p:ext uri="{BB962C8B-B14F-4D97-AF65-F5344CB8AC3E}">
        <p14:creationId xmlns:p14="http://schemas.microsoft.com/office/powerpoint/2010/main" val="57509931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Components </a:t>
            </a:r>
            <a:r>
              <a:rPr lang="en-US" dirty="0"/>
              <a:t>deployment info</a:t>
            </a:r>
          </a:p>
        </p:txBody>
      </p:sp>
      <p:sp>
        <p:nvSpPr>
          <p:cNvPr id="3" name="TextBox 2"/>
          <p:cNvSpPr txBox="1"/>
          <p:nvPr/>
        </p:nvSpPr>
        <p:spPr>
          <a:xfrm>
            <a:off x="705573" y="2845791"/>
            <a:ext cx="16627972" cy="3693284"/>
          </a:xfrm>
          <a:prstGeom prst="rect">
            <a:avLst/>
          </a:prstGeom>
          <a:noFill/>
        </p:spPr>
        <p:txBody>
          <a:bodyPr wrap="square" lIns="91405" tIns="45703" rIns="91405" bIns="45703" rtlCol="0">
            <a:spAutoFit/>
          </a:bodyPr>
          <a:lstStyle/>
          <a:p>
            <a:pPr marL="571282" indent="-571282">
              <a:buFont typeface="Wingdings" charset="2"/>
              <a:buChar char="²"/>
            </a:pPr>
            <a:r>
              <a:rPr lang="en-US" dirty="0" smtClean="0">
                <a:solidFill>
                  <a:srgbClr val="FFFFFF"/>
                </a:solidFill>
                <a:latin typeface="Century Gothic"/>
                <a:cs typeface="Century Gothic"/>
              </a:rPr>
              <a:t>Located at MACI branch</a:t>
            </a:r>
          </a:p>
          <a:p>
            <a:pPr marL="571282" indent="-571282">
              <a:buFont typeface="Wingdings" charset="2"/>
              <a:buChar char="²"/>
            </a:pPr>
            <a:r>
              <a:rPr lang="en-US" dirty="0" smtClean="0">
                <a:solidFill>
                  <a:srgbClr val="FFFFFF"/>
                </a:solidFill>
                <a:latin typeface="Century Gothic"/>
                <a:cs typeface="Century Gothic"/>
              </a:rPr>
              <a:t>Deployment information distributed either in  a single file (</a:t>
            </a:r>
            <a:r>
              <a:rPr lang="en-US" dirty="0" err="1" smtClean="0">
                <a:solidFill>
                  <a:srgbClr val="FFFFFF"/>
                </a:solidFill>
                <a:latin typeface="Century Gothic"/>
                <a:cs typeface="Century Gothic"/>
              </a:rPr>
              <a:t>Components.xml</a:t>
            </a:r>
            <a:r>
              <a:rPr lang="en-US" dirty="0" smtClean="0">
                <a:solidFill>
                  <a:srgbClr val="FFFFFF"/>
                </a:solidFill>
                <a:latin typeface="Century Gothic"/>
                <a:cs typeface="Century Gothic"/>
              </a:rPr>
              <a:t>) or a hierarchal collection of files</a:t>
            </a:r>
          </a:p>
          <a:p>
            <a:pPr marL="571282" indent="-571282">
              <a:buFont typeface="Wingdings" charset="2"/>
              <a:buChar char="²"/>
            </a:pPr>
            <a:r>
              <a:rPr lang="en-US" dirty="0">
                <a:solidFill>
                  <a:srgbClr val="FFFFFF"/>
                </a:solidFill>
                <a:latin typeface="Century Gothic"/>
                <a:cs typeface="Century Gothic"/>
              </a:rPr>
              <a:t>More information </a:t>
            </a:r>
            <a:r>
              <a:rPr lang="en-US" dirty="0" smtClean="0">
                <a:solidFill>
                  <a:srgbClr val="FFFFFF"/>
                </a:solidFill>
                <a:latin typeface="Century Gothic"/>
                <a:cs typeface="Century Gothic"/>
              </a:rPr>
              <a:t>at “</a:t>
            </a:r>
            <a:r>
              <a:rPr lang="en-US" dirty="0" err="1">
                <a:solidFill>
                  <a:srgbClr val="FFFFFF"/>
                </a:solidFill>
                <a:latin typeface="Century Gothic"/>
                <a:cs typeface="Century Gothic"/>
              </a:rPr>
              <a:t>FAQHierarchicalComponentsAndCDBStructure</a:t>
            </a:r>
            <a:r>
              <a:rPr lang="en-US" dirty="0">
                <a:solidFill>
                  <a:srgbClr val="FFFFFF"/>
                </a:solidFill>
                <a:latin typeface="Century Gothic"/>
                <a:cs typeface="Century Gothic"/>
              </a:rPr>
              <a:t>” on the ACS wiki</a:t>
            </a:r>
          </a:p>
          <a:p>
            <a:pPr marL="571282" indent="-571282">
              <a:buFont typeface="Wingdings" charset="2"/>
              <a:buChar char="²"/>
            </a:pP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18605621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latin typeface="Century Gothic"/>
                <a:cs typeface="Century Gothic"/>
              </a:rPr>
              <a:t>Default CDB</a:t>
            </a:r>
            <a:endParaRPr lang="en-US" dirty="0">
              <a:latin typeface="Century Gothic"/>
              <a:cs typeface="Century Gothic"/>
            </a:endParaRPr>
          </a:p>
        </p:txBody>
      </p:sp>
      <p:sp>
        <p:nvSpPr>
          <p:cNvPr id="3" name="TextBox 2"/>
          <p:cNvSpPr txBox="1"/>
          <p:nvPr/>
        </p:nvSpPr>
        <p:spPr>
          <a:xfrm>
            <a:off x="705573" y="2845791"/>
            <a:ext cx="16627972" cy="4293448"/>
          </a:xfrm>
          <a:prstGeom prst="rect">
            <a:avLst/>
          </a:prstGeom>
          <a:noFill/>
        </p:spPr>
        <p:txBody>
          <a:bodyPr wrap="square" lIns="91405" tIns="45703" rIns="91405" bIns="45703" rtlCol="0">
            <a:spAutoFit/>
          </a:bodyPr>
          <a:lstStyle/>
          <a:p>
            <a:pPr marL="571500" indent="-571500">
              <a:buFont typeface="Wingdings" charset="2"/>
              <a:buChar char="²"/>
            </a:pPr>
            <a:r>
              <a:rPr lang="en-US" dirty="0" err="1">
                <a:solidFill>
                  <a:srgbClr val="FFFFFF"/>
                </a:solidFill>
                <a:latin typeface="Century Gothic"/>
                <a:cs typeface="Century Gothic"/>
              </a:rPr>
              <a:t>jDAL</a:t>
            </a:r>
            <a:r>
              <a:rPr lang="en-US" dirty="0">
                <a:solidFill>
                  <a:srgbClr val="FFFFFF"/>
                </a:solidFill>
                <a:latin typeface="Century Gothic"/>
                <a:cs typeface="Century Gothic"/>
              </a:rPr>
              <a:t> (Java implementation of CDB) started as part of </a:t>
            </a:r>
            <a:r>
              <a:rPr lang="en-US" dirty="0" err="1">
                <a:solidFill>
                  <a:srgbClr val="FFFFFF"/>
                </a:solidFill>
                <a:latin typeface="Century Gothic"/>
                <a:cs typeface="Century Gothic"/>
              </a:rPr>
              <a:t>acsStartORBSRVC</a:t>
            </a:r>
            <a:endParaRPr lang="en-US" dirty="0">
              <a:solidFill>
                <a:srgbClr val="FFFFFF"/>
              </a:solidFill>
              <a:latin typeface="Century Gothic"/>
              <a:cs typeface="Century Gothic"/>
            </a:endParaRPr>
          </a:p>
          <a:p>
            <a:pPr marL="571500" indent="-571500">
              <a:buFont typeface="Wingdings" charset="2"/>
              <a:buChar char="²"/>
            </a:pPr>
            <a:r>
              <a:rPr lang="en-US" dirty="0" smtClean="0">
                <a:solidFill>
                  <a:srgbClr val="FFFFFF"/>
                </a:solidFill>
                <a:latin typeface="Century Gothic"/>
                <a:cs typeface="Century Gothic"/>
              </a:rPr>
              <a:t>Default </a:t>
            </a:r>
            <a:r>
              <a:rPr lang="en-US" dirty="0">
                <a:solidFill>
                  <a:srgbClr val="FFFFFF"/>
                </a:solidFill>
                <a:latin typeface="Century Gothic"/>
                <a:cs typeface="Century Gothic"/>
              </a:rPr>
              <a:t>file location: $ACSDATA/</a:t>
            </a:r>
            <a:r>
              <a:rPr lang="en-US" dirty="0" err="1">
                <a:solidFill>
                  <a:srgbClr val="FFFFFF"/>
                </a:solidFill>
                <a:latin typeface="Century Gothic"/>
                <a:cs typeface="Century Gothic"/>
              </a:rPr>
              <a:t>config</a:t>
            </a:r>
            <a:r>
              <a:rPr lang="en-US" dirty="0">
                <a:solidFill>
                  <a:srgbClr val="FFFFFF"/>
                </a:solidFill>
                <a:latin typeface="Century Gothic"/>
                <a:cs typeface="Century Gothic"/>
              </a:rPr>
              <a:t>/</a:t>
            </a:r>
            <a:r>
              <a:rPr lang="en-US" dirty="0" err="1" smtClean="0">
                <a:solidFill>
                  <a:srgbClr val="FFFFFF"/>
                </a:solidFill>
                <a:latin typeface="Century Gothic"/>
                <a:cs typeface="Century Gothic"/>
              </a:rPr>
              <a:t>defaultCDB</a:t>
            </a:r>
            <a:endParaRPr lang="en-US" dirty="0" smtClean="0">
              <a:solidFill>
                <a:srgbClr val="FFFFFF"/>
              </a:solidFill>
              <a:latin typeface="Century Gothic"/>
              <a:cs typeface="Century Gothic"/>
            </a:endParaRPr>
          </a:p>
          <a:p>
            <a:pPr marL="1578933" lvl="1" indent="-571500">
              <a:buFont typeface="Wingdings" charset="2"/>
              <a:buChar char="²"/>
            </a:pPr>
            <a:r>
              <a:rPr lang="en-US" dirty="0" smtClean="0">
                <a:solidFill>
                  <a:srgbClr val="FFFFFF"/>
                </a:solidFill>
                <a:latin typeface="Century Gothic"/>
                <a:cs typeface="Century Gothic"/>
              </a:rPr>
              <a:t>Can be overwritten by using the $</a:t>
            </a:r>
            <a:r>
              <a:rPr lang="en-US" dirty="0">
                <a:solidFill>
                  <a:srgbClr val="FFFFFF"/>
                </a:solidFill>
                <a:latin typeface="Century Gothic"/>
                <a:cs typeface="Century Gothic"/>
              </a:rPr>
              <a:t>ACS_CDB environment variable </a:t>
            </a:r>
          </a:p>
          <a:p>
            <a:pPr marL="571500" indent="-571500">
              <a:buFont typeface="Wingdings" charset="2"/>
              <a:buChar char="²"/>
            </a:pPr>
            <a:r>
              <a:rPr lang="en-US" dirty="0">
                <a:solidFill>
                  <a:srgbClr val="FFFFFF"/>
                </a:solidFill>
                <a:latin typeface="Century Gothic"/>
                <a:cs typeface="Century Gothic"/>
              </a:rPr>
              <a:t>Test configuration </a:t>
            </a:r>
            <a:r>
              <a:rPr lang="en-US" dirty="0" smtClean="0">
                <a:solidFill>
                  <a:srgbClr val="FFFFFF"/>
                </a:solidFill>
                <a:latin typeface="Century Gothic"/>
                <a:cs typeface="Century Gothic"/>
              </a:rPr>
              <a:t>data: &lt;module&gt;/test</a:t>
            </a:r>
            <a:r>
              <a:rPr lang="en-US" dirty="0">
                <a:solidFill>
                  <a:srgbClr val="FFFFFF"/>
                </a:solidFill>
                <a:latin typeface="Century Gothic"/>
                <a:cs typeface="Century Gothic"/>
              </a:rPr>
              <a:t>/CDB </a:t>
            </a:r>
            <a:endParaRPr lang="en-US" dirty="0" smtClean="0">
              <a:solidFill>
                <a:srgbClr val="FFFFFF"/>
              </a:solidFill>
              <a:latin typeface="Century Gothic"/>
              <a:cs typeface="Century Gothic"/>
            </a:endParaRPr>
          </a:p>
          <a:p>
            <a:pPr marL="571500" indent="-571500">
              <a:buFont typeface="Wingdings" charset="2"/>
              <a:buChar char="²"/>
            </a:pPr>
            <a:r>
              <a:rPr lang="en-US" dirty="0" smtClean="0">
                <a:solidFill>
                  <a:srgbClr val="FFFFFF"/>
                </a:solidFill>
                <a:latin typeface="Century Gothic"/>
                <a:cs typeface="Century Gothic"/>
              </a:rPr>
              <a:t>CDB browser graphical tool available</a:t>
            </a:r>
          </a:p>
        </p:txBody>
      </p:sp>
    </p:spTree>
    <p:extLst>
      <p:ext uri="{BB962C8B-B14F-4D97-AF65-F5344CB8AC3E}">
        <p14:creationId xmlns:p14="http://schemas.microsoft.com/office/powerpoint/2010/main" val="413664592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Title 4"/>
          <p:cNvSpPr txBox="1">
            <a:spLocks/>
          </p:cNvSpPr>
          <p:nvPr/>
        </p:nvSpPr>
        <p:spPr>
          <a:xfrm>
            <a:off x="0" y="352787"/>
            <a:ext cx="18003838" cy="893720"/>
          </a:xfrm>
          <a:prstGeom prst="rect">
            <a:avLst/>
          </a:prstGeom>
        </p:spPr>
        <p:txBody>
          <a:bodyPr lIns="91405" tIns="45703" rIns="91405" bIns="45703"/>
          <a:lstStyle>
            <a:lvl1pPr algn="ctr" defTabSz="2015641" rtl="0" eaLnBrk="1" latinLnBrk="0" hangingPunct="1">
              <a:spcBef>
                <a:spcPct val="0"/>
              </a:spcBef>
              <a:buNone/>
              <a:defRPr sz="9700" kern="1200">
                <a:solidFill>
                  <a:schemeClr val="tx1"/>
                </a:solidFill>
                <a:latin typeface="+mj-lt"/>
                <a:ea typeface="+mj-ea"/>
                <a:cs typeface="+mj-cs"/>
              </a:defRPr>
            </a:lvl1pPr>
          </a:lstStyle>
          <a:p>
            <a:r>
              <a:rPr lang="en-US" sz="3900" dirty="0" smtClean="0">
                <a:solidFill>
                  <a:srgbClr val="C6D9F1"/>
                </a:solidFill>
                <a:latin typeface="Century Gothic" pitchFamily="34" charset="0"/>
                <a:cs typeface="Arial" pitchFamily="34" charset="0"/>
              </a:rPr>
              <a:t>Questions?</a:t>
            </a:r>
            <a:endParaRPr lang="en-US" sz="3900" dirty="0">
              <a:solidFill>
                <a:srgbClr val="C6D9F1"/>
              </a:solidFill>
              <a:latin typeface="Century Gothic" pitchFamily="34" charset="0"/>
              <a:cs typeface="Arial" pitchFamily="34" charset="0"/>
            </a:endParaRPr>
          </a:p>
        </p:txBody>
      </p:sp>
      <p:sp>
        <p:nvSpPr>
          <p:cNvPr id="4" name="Rectangle 3"/>
          <p:cNvSpPr>
            <a:spLocks noChangeArrowheads="1"/>
          </p:cNvSpPr>
          <p:nvPr/>
        </p:nvSpPr>
        <p:spPr bwMode="auto">
          <a:xfrm>
            <a:off x="0" y="9071023"/>
            <a:ext cx="18003838" cy="4425902"/>
          </a:xfrm>
          <a:prstGeom prst="rect">
            <a:avLst/>
          </a:prstGeom>
          <a:solidFill>
            <a:schemeClr val="tx1">
              <a:lumMod val="95000"/>
              <a:lumOff val="5000"/>
              <a:alpha val="66000"/>
            </a:schemeClr>
          </a:solidFill>
          <a:ln w="9525">
            <a:noFill/>
            <a:miter lim="800000"/>
            <a:headEnd/>
            <a:tailEnd/>
          </a:ln>
        </p:spPr>
        <p:txBody>
          <a:bodyPr lIns="91405" tIns="45703" rIns="91405" bIns="45703" anchor="b"/>
          <a:lstStyle/>
          <a:p>
            <a:pPr eaLnBrk="0" hangingPunct="0">
              <a:buClr>
                <a:srgbClr val="FFFF99"/>
              </a:buClr>
              <a:defRPr/>
            </a:pPr>
            <a:r>
              <a:rPr lang="en-US" sz="2000" b="1" dirty="0" smtClean="0">
                <a:solidFill>
                  <a:schemeClr val="bg1"/>
                </a:solidFill>
                <a:latin typeface="Century Gothic"/>
                <a:cs typeface="Century Gothic"/>
              </a:rPr>
              <a:t>Acknowledgements</a:t>
            </a:r>
          </a:p>
          <a:p>
            <a:pPr eaLnBrk="0" hangingPunct="0">
              <a:buClr>
                <a:srgbClr val="FFFF99"/>
              </a:buClr>
              <a:defRPr/>
            </a:pPr>
            <a:r>
              <a:rPr lang="en-US" sz="2000" dirty="0">
                <a:solidFill>
                  <a:schemeClr val="bg1"/>
                </a:solidFill>
                <a:latin typeface="Century Gothic"/>
                <a:cs typeface="Century Gothic"/>
              </a:rPr>
              <a:t>ACS presentations were originally developed by the ALMA Common Software development team and has been used in many instances of training courses since 2004. Main contributors are (listed in alphabetical order): Jorge </a:t>
            </a:r>
            <a:r>
              <a:rPr lang="en-US" sz="2000" dirty="0" err="1">
                <a:solidFill>
                  <a:schemeClr val="bg1"/>
                </a:solidFill>
                <a:latin typeface="Century Gothic"/>
                <a:cs typeface="Century Gothic"/>
              </a:rPr>
              <a:t>Avarias</a:t>
            </a:r>
            <a:r>
              <a:rPr lang="en-US" sz="2000" dirty="0">
                <a:solidFill>
                  <a:schemeClr val="bg1"/>
                </a:solidFill>
                <a:latin typeface="Century Gothic"/>
                <a:cs typeface="Century Gothic"/>
              </a:rPr>
              <a:t>, Alessandro </a:t>
            </a:r>
            <a:r>
              <a:rPr lang="en-US" sz="2000" dirty="0" err="1">
                <a:solidFill>
                  <a:schemeClr val="bg1"/>
                </a:solidFill>
                <a:latin typeface="Century Gothic"/>
                <a:cs typeface="Century Gothic"/>
              </a:rPr>
              <a:t>Caproni</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Gianluca</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Chiozzi</a:t>
            </a:r>
            <a:r>
              <a:rPr lang="en-US" sz="2000" dirty="0">
                <a:solidFill>
                  <a:schemeClr val="bg1"/>
                </a:solidFill>
                <a:latin typeface="Century Gothic"/>
                <a:cs typeface="Century Gothic"/>
              </a:rPr>
              <a:t>, Jorge Ibsen, Thomas </a:t>
            </a:r>
            <a:r>
              <a:rPr lang="en-US" sz="2000" dirty="0" err="1">
                <a:solidFill>
                  <a:schemeClr val="bg1"/>
                </a:solidFill>
                <a:latin typeface="Century Gothic"/>
                <a:cs typeface="Century Gothic"/>
              </a:rPr>
              <a:t>Jürgens</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Matias</a:t>
            </a:r>
            <a:r>
              <a:rPr lang="en-US" sz="2000">
                <a:solidFill>
                  <a:schemeClr val="bg1"/>
                </a:solidFill>
                <a:latin typeface="Century Gothic"/>
                <a:cs typeface="Century Gothic"/>
              </a:rPr>
              <a:t> </a:t>
            </a:r>
            <a:r>
              <a:rPr lang="en-US" sz="2000" smtClean="0">
                <a:solidFill>
                  <a:schemeClr val="bg1"/>
                </a:solidFill>
                <a:latin typeface="Century Gothic"/>
                <a:cs typeface="Century Gothic"/>
              </a:rPr>
              <a:t>Mora, </a:t>
            </a:r>
            <a:r>
              <a:rPr lang="en-US" sz="2000" dirty="0">
                <a:solidFill>
                  <a:schemeClr val="bg1"/>
                </a:solidFill>
                <a:latin typeface="Century Gothic"/>
                <a:cs typeface="Century Gothic"/>
              </a:rPr>
              <a:t>Joseph Schwarz, </a:t>
            </a:r>
            <a:r>
              <a:rPr lang="en-US" sz="2000" dirty="0" err="1">
                <a:solidFill>
                  <a:schemeClr val="bg1"/>
                </a:solidFill>
                <a:latin typeface="Century Gothic"/>
                <a:cs typeface="Century Gothic"/>
              </a:rPr>
              <a:t>Heiko</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Sommer</a:t>
            </a:r>
            <a:r>
              <a:rPr lang="en-US" sz="2000" dirty="0">
                <a:solidFill>
                  <a:schemeClr val="bg1"/>
                </a:solidFill>
                <a:latin typeface="Century Gothic"/>
                <a:cs typeface="Century Gothic"/>
              </a:rPr>
              <a:t>.</a:t>
            </a:r>
          </a:p>
          <a:p>
            <a:pPr eaLnBrk="0" hangingPunct="0">
              <a:buClr>
                <a:srgbClr val="FFFF99"/>
              </a:buClr>
              <a:defRPr/>
            </a:pPr>
            <a:endParaRPr lang="en-US" sz="2000" dirty="0">
              <a:solidFill>
                <a:schemeClr val="bg1"/>
              </a:solidFill>
              <a:latin typeface="Century Gothic"/>
              <a:cs typeface="Century Gothic"/>
            </a:endParaRPr>
          </a:p>
          <a:p>
            <a:pPr eaLnBrk="0" hangingPunct="0">
              <a:buClr>
                <a:srgbClr val="FFFF99"/>
              </a:buClr>
              <a:defRPr/>
            </a:pPr>
            <a:r>
              <a:rPr lang="en-US" sz="2000" dirty="0" smtClean="0">
                <a:solidFill>
                  <a:schemeClr val="bg1"/>
                </a:solidFill>
                <a:latin typeface="Century Gothic"/>
                <a:cs typeface="Century Gothic"/>
              </a:rPr>
              <a:t>The </a:t>
            </a:r>
            <a:r>
              <a:rPr lang="en-US" sz="2000" dirty="0">
                <a:solidFill>
                  <a:schemeClr val="bg1"/>
                </a:solidFill>
                <a:latin typeface="Century Gothic"/>
                <a:cs typeface="Century Gothic"/>
              </a:rPr>
              <a:t>Atacama Large Millimeter/</a:t>
            </a:r>
            <a:r>
              <a:rPr lang="en-US" sz="2000" dirty="0" err="1">
                <a:solidFill>
                  <a:schemeClr val="bg1"/>
                </a:solidFill>
                <a:latin typeface="Century Gothic"/>
                <a:cs typeface="Century Gothic"/>
              </a:rPr>
              <a:t>submillimeter</a:t>
            </a:r>
            <a:r>
              <a:rPr lang="en-US" sz="2000" dirty="0">
                <a:solidFill>
                  <a:schemeClr val="bg1"/>
                </a:solidFill>
                <a:latin typeface="Century Gothic"/>
                <a:cs typeface="Century Gothic"/>
              </a:rPr>
              <a:t> Array (ALMA), an international astronomy facility, is a partnership of Europe, North America and East Asia in cooperation with the Republic of Chile. ALMA is funded in Europe by the European Organization for Astronomical Research in the Southern Hemisphere (ESO), in North America by the U.S. National Science Foundation (NSF) in cooperation with the National Research Council of Canada (NRC) and the National Science Council of Taiwan (NSC) and in East Asia by the National Institutes of Natural Sciences (NINS) of Japan in cooperation with the Academia </a:t>
            </a:r>
            <a:r>
              <a:rPr lang="en-US" sz="2000" dirty="0" err="1">
                <a:solidFill>
                  <a:schemeClr val="bg1"/>
                </a:solidFill>
                <a:latin typeface="Century Gothic"/>
                <a:cs typeface="Century Gothic"/>
              </a:rPr>
              <a:t>Sinica</a:t>
            </a:r>
            <a:r>
              <a:rPr lang="en-US" sz="2000" dirty="0">
                <a:solidFill>
                  <a:schemeClr val="bg1"/>
                </a:solidFill>
                <a:latin typeface="Century Gothic"/>
                <a:cs typeface="Century Gothic"/>
              </a:rPr>
              <a:t> (AS) in Taiwan. ALMA construction and operations are led on behalf of Europe by ESO, on behalf of North America by the National Radio Astronomy Observatory (NRAO), which is managed by Associated Universities, Inc. (AUI) and on behalf of East Asia by the National Astronomical Observatory of Japan (NAOJ). The Joint ALMA Observatory (JAO) provides the unified leadership and management of the construction, commissioning and operation of ALMA</a:t>
            </a:r>
            <a:r>
              <a:rPr lang="en-US" sz="2000" dirty="0" smtClean="0">
                <a:solidFill>
                  <a:schemeClr val="bg1"/>
                </a:solidFill>
                <a:latin typeface="Century Gothic"/>
                <a:cs typeface="Century Gothic"/>
              </a:rPr>
              <a:t>.</a:t>
            </a:r>
            <a:endParaRPr lang="en-US" sz="2000" dirty="0">
              <a:solidFill>
                <a:schemeClr val="bg1"/>
              </a:solidFill>
              <a:latin typeface="Century Gothic"/>
              <a:cs typeface="Century Gothic"/>
            </a:endParaRPr>
          </a:p>
          <a:p>
            <a:pPr eaLnBrk="0" hangingPunct="0">
              <a:buClr>
                <a:srgbClr val="FFFF99"/>
              </a:buClr>
              <a:defRPr/>
            </a:pPr>
            <a:endParaRPr lang="en-US" sz="2000" dirty="0" smtClean="0">
              <a:solidFill>
                <a:schemeClr val="bg1"/>
              </a:solidFill>
              <a:latin typeface="Century Gothic"/>
              <a:cs typeface="Century Gothic"/>
            </a:endParaRPr>
          </a:p>
        </p:txBody>
      </p:sp>
    </p:spTree>
    <p:extLst>
      <p:ext uri="{BB962C8B-B14F-4D97-AF65-F5344CB8AC3E}">
        <p14:creationId xmlns:p14="http://schemas.microsoft.com/office/powerpoint/2010/main" val="195121811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i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ersonalizado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517</TotalTime>
  <Words>619</Words>
  <Application>Microsoft Macintosh PowerPoint</Application>
  <PresentationFormat>Personalizado</PresentationFormat>
  <Paragraphs>47</Paragraphs>
  <Slides>8</Slides>
  <Notes>6</Notes>
  <HiddenSlides>0</HiddenSlides>
  <MMClips>0</MMClips>
  <ScaleCrop>false</ScaleCrop>
  <HeadingPairs>
    <vt:vector size="4" baseType="variant">
      <vt:variant>
        <vt:lpstr>Tema</vt:lpstr>
      </vt:variant>
      <vt:variant>
        <vt:i4>1</vt:i4>
      </vt:variant>
      <vt:variant>
        <vt:lpstr>Títulos de diapositiva</vt:lpstr>
      </vt:variant>
      <vt:variant>
        <vt:i4>8</vt:i4>
      </vt:variant>
    </vt:vector>
  </HeadingPairs>
  <TitlesOfParts>
    <vt:vector size="9" baseType="lpstr">
      <vt:lpstr>Tio</vt:lpstr>
      <vt:lpstr>ALMA Common Software Basic Track</vt:lpstr>
      <vt:lpstr>Purpose</vt:lpstr>
      <vt:lpstr>Configurable deployment</vt:lpstr>
      <vt:lpstr>Data organization</vt:lpstr>
      <vt:lpstr>CDB/MACI structure</vt:lpstr>
      <vt:lpstr>Components deployment info</vt:lpstr>
      <vt:lpstr>Default CDB</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Web-based Dashboard for the High-level Monitoring of ALMA</dc:title>
  <dc:creator>Jorge Ibsen</dc:creator>
  <cp:lastModifiedBy>Maccarena Gonzalez</cp:lastModifiedBy>
  <cp:revision>56</cp:revision>
  <cp:lastPrinted>2014-06-23T18:09:53Z</cp:lastPrinted>
  <dcterms:created xsi:type="dcterms:W3CDTF">2014-06-22T04:04:53Z</dcterms:created>
  <dcterms:modified xsi:type="dcterms:W3CDTF">2014-10-02T12:25:06Z</dcterms:modified>
</cp:coreProperties>
</file>

<file path=docProps/thumbnail.jpeg>
</file>